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63FE6-B730-4C9E-97F3-B640917A5A6C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6D356-B37F-4157-8D08-9ABD24453BE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Argument is</a:t>
            </a:r>
            <a:r>
              <a:rPr lang="en-US" baseline="0" dirty="0" smtClean="0"/>
              <a:t> the only one based on using evidence to discover the truth.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6D356-B37F-4157-8D08-9ABD24453BE1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0C7AF-6492-4772-943C-A8003F262D9E}" type="datetimeFigureOut">
              <a:rPr lang="en-US" smtClean="0"/>
              <a:t>3/11/2009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5EDAD-8EA2-49FA-8EB5-83E99971A21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bskids.org/dontbuyit/advertisingtricks/whatsinanad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l0x3LlWIig" TargetMode="External"/><Relationship Id="rId7" Type="http://schemas.openxmlformats.org/officeDocument/2006/relationships/hyperlink" Target="http://www.progressive.com/commercials/progressive-commercials.aspx" TargetMode="External"/><Relationship Id="rId2" Type="http://schemas.openxmlformats.org/officeDocument/2006/relationships/hyperlink" Target="http://www.youtube.com/watch?v=79tMMFja-F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jhOqikF9cic" TargetMode="External"/><Relationship Id="rId5" Type="http://schemas.openxmlformats.org/officeDocument/2006/relationships/hyperlink" Target="http://www.youtube.com/watch?v=MDUQW8LUMs8" TargetMode="External"/><Relationship Id="rId4" Type="http://schemas.openxmlformats.org/officeDocument/2006/relationships/hyperlink" Target="http://www.youtube.com/watch?v=P82iJ8G8qhw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Commercials, propaganda, and persuasion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</p:spPr>
        <p:txBody>
          <a:bodyPr/>
          <a:lstStyle/>
          <a:p>
            <a:r>
              <a:rPr lang="en-US" dirty="0" smtClean="0"/>
              <a:t>Mrs. </a:t>
            </a:r>
            <a:r>
              <a:rPr lang="en-US" dirty="0" smtClean="0"/>
              <a:t>Botkin’s</a:t>
            </a:r>
            <a:r>
              <a:rPr lang="en-US" dirty="0" smtClean="0"/>
              <a:t> Core 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your target audience...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Age</a:t>
            </a:r>
            <a:endParaRPr lang="en-US" dirty="0"/>
          </a:p>
          <a:p>
            <a:pPr lvl="0"/>
            <a:r>
              <a:rPr lang="en-US" dirty="0"/>
              <a:t>Males or females</a:t>
            </a:r>
          </a:p>
          <a:p>
            <a:pPr lvl="0"/>
            <a:r>
              <a:rPr lang="en-US" dirty="0" smtClean="0"/>
              <a:t>Level of education</a:t>
            </a:r>
          </a:p>
          <a:p>
            <a:pPr lvl="0"/>
            <a:r>
              <a:rPr lang="en-US" dirty="0" smtClean="0"/>
              <a:t>Prior background or experiences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 these jingles...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The best part of waking up is </a:t>
            </a:r>
            <a:r>
              <a:rPr lang="en-US" b="1" dirty="0" smtClean="0"/>
              <a:t>________</a:t>
            </a:r>
            <a:r>
              <a:rPr lang="en-US" dirty="0" smtClean="0"/>
              <a:t> </a:t>
            </a:r>
            <a:r>
              <a:rPr lang="en-US" dirty="0"/>
              <a:t>in your cup. </a:t>
            </a:r>
          </a:p>
          <a:p>
            <a:pPr lvl="0"/>
            <a:r>
              <a:rPr lang="en-US" dirty="0"/>
              <a:t>Maybe she's born with it. Maybe it's </a:t>
            </a:r>
            <a:r>
              <a:rPr lang="en-US" b="1" dirty="0" smtClean="0"/>
              <a:t>_________</a:t>
            </a:r>
            <a:r>
              <a:rPr lang="en-US" dirty="0" smtClean="0"/>
              <a:t>. </a:t>
            </a:r>
            <a:endParaRPr lang="en-US" dirty="0"/>
          </a:p>
          <a:p>
            <a:pPr lvl="0"/>
            <a:r>
              <a:rPr lang="en-US" dirty="0"/>
              <a:t>Give me a break. Give me a break. Break me off a piece of </a:t>
            </a:r>
            <a:r>
              <a:rPr lang="en-US" dirty="0" smtClean="0"/>
              <a:t>that </a:t>
            </a:r>
            <a:r>
              <a:rPr lang="en-US" b="1" dirty="0" smtClean="0"/>
              <a:t>__________</a:t>
            </a:r>
            <a:r>
              <a:rPr lang="en-US" dirty="0" smtClean="0"/>
              <a:t>.  </a:t>
            </a:r>
            <a:endParaRPr lang="en-US" dirty="0"/>
          </a:p>
          <a:p>
            <a:pPr lvl="0"/>
            <a:r>
              <a:rPr lang="en-US" dirty="0"/>
              <a:t>What would you do for a </a:t>
            </a:r>
            <a:r>
              <a:rPr lang="en-US" b="1" dirty="0" smtClean="0"/>
              <a:t>__________</a:t>
            </a:r>
            <a:r>
              <a:rPr lang="en-US" dirty="0" smtClean="0"/>
              <a:t> </a:t>
            </a:r>
            <a:r>
              <a:rPr lang="en-US" dirty="0"/>
              <a:t>bar? </a:t>
            </a:r>
          </a:p>
          <a:p>
            <a:pPr lvl="0"/>
            <a:r>
              <a:rPr lang="en-US" dirty="0"/>
              <a:t>Give your breath long lasting freshness with </a:t>
            </a:r>
            <a:r>
              <a:rPr lang="en-US" b="1" dirty="0" smtClean="0"/>
              <a:t>__________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advertisements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purpose of ads?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How are they effective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hlinkClick r:id="rId2"/>
              </a:rPr>
              <a:t>http://pbskids.org/dontbuyit/advertisingtricks/whatsinanad.html</a:t>
            </a:r>
            <a:endParaRPr lang="en-US" sz="2400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096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Propaganda</a:t>
            </a:r>
          </a:p>
          <a:p>
            <a:pPr lvl="1"/>
            <a:r>
              <a:rPr lang="en-US" dirty="0" smtClean="0"/>
              <a:t>Persuades the audience to adopt a particular position or belief through emotional responses or beliefs</a:t>
            </a:r>
          </a:p>
          <a:p>
            <a:pPr lvl="1"/>
            <a:r>
              <a:rPr lang="en-US" dirty="0" smtClean="0"/>
              <a:t>May distort reality or “evidence” to make it believable </a:t>
            </a:r>
          </a:p>
          <a:p>
            <a:r>
              <a:rPr lang="en-US" dirty="0" smtClean="0"/>
              <a:t>Persuasion</a:t>
            </a:r>
          </a:p>
          <a:p>
            <a:pPr lvl="1"/>
            <a:r>
              <a:rPr lang="en-US" dirty="0" smtClean="0"/>
              <a:t>Convinces the audience to believe a particular point of view using personal, emotional, or moral appeal</a:t>
            </a:r>
          </a:p>
          <a:p>
            <a:pPr lvl="1"/>
            <a:r>
              <a:rPr lang="en-US" dirty="0" smtClean="0"/>
              <a:t>Blends facts and emotion so it relies on opinions</a:t>
            </a:r>
          </a:p>
          <a:p>
            <a:r>
              <a:rPr lang="en-US" dirty="0" smtClean="0"/>
              <a:t>Argument</a:t>
            </a:r>
          </a:p>
          <a:p>
            <a:pPr lvl="1"/>
            <a:r>
              <a:rPr lang="en-US" dirty="0" smtClean="0"/>
              <a:t>Persuades the audience to accept the truth through reasoning and evident</a:t>
            </a:r>
          </a:p>
          <a:p>
            <a:pPr lvl="1"/>
            <a:r>
              <a:rPr lang="en-US" dirty="0" smtClean="0"/>
              <a:t>Uses evidence to discover the truth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Baby Kruffy" pitchFamily="2" charset="0"/>
              </a:rPr>
              <a:t>Propaganda Techniques</a:t>
            </a:r>
            <a:endParaRPr lang="en-US" dirty="0">
              <a:latin typeface="Baby Kruffy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1295400"/>
            <a:ext cx="3573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Bandwagon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200" y="28956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Jokewood" pitchFamily="2" charset="0"/>
              </a:rPr>
              <a:t>Euphemism</a:t>
            </a:r>
            <a:endParaRPr lang="en-US" sz="3600" dirty="0">
              <a:latin typeface="Jokewood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24384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Neurochrome" pitchFamily="2" charset="0"/>
              </a:rPr>
              <a:t>Fear</a:t>
            </a:r>
            <a:endParaRPr lang="en-US" sz="4800" dirty="0">
              <a:latin typeface="Neurochrome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51816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urlz MT" pitchFamily="82" charset="0"/>
              </a:rPr>
              <a:t>Glittering Generalities</a:t>
            </a:r>
            <a:endParaRPr lang="en-US" sz="4000" dirty="0">
              <a:latin typeface="Curlz MT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56388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roobie" pitchFamily="2" charset="0"/>
              </a:rPr>
              <a:t>Bad Logic</a:t>
            </a:r>
            <a:endParaRPr lang="en-US" sz="4400" dirty="0">
              <a:latin typeface="Croobie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2600" y="1524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Plain Folks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0" y="41148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Fiolex Girls" pitchFamily="34" charset="0"/>
              </a:rPr>
              <a:t>Testimonial</a:t>
            </a:r>
            <a:endParaRPr lang="en-US" sz="5400" dirty="0">
              <a:latin typeface="Fiolex Girl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38862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hick" pitchFamily="2" charset="0"/>
              </a:rPr>
              <a:t>Transfer</a:t>
            </a:r>
            <a:endParaRPr lang="en-US" sz="5400" dirty="0">
              <a:latin typeface="Chick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8600" y="3429000"/>
            <a:ext cx="914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ill Sans MT Condensed" pitchFamily="34" charset="0"/>
              </a:rPr>
              <a:t>Repetition</a:t>
            </a:r>
          </a:p>
          <a:p>
            <a:r>
              <a:rPr lang="en-US" sz="1400" dirty="0" smtClean="0">
                <a:latin typeface="Gill Sans MT Condensed" pitchFamily="34" charset="0"/>
              </a:rPr>
              <a:t>Repetition</a:t>
            </a:r>
          </a:p>
          <a:p>
            <a:r>
              <a:rPr lang="en-US" sz="1400" dirty="0" smtClean="0">
                <a:latin typeface="Gill Sans MT Condensed" pitchFamily="34" charset="0"/>
              </a:rPr>
              <a:t>Repetition</a:t>
            </a:r>
          </a:p>
          <a:p>
            <a:r>
              <a:rPr lang="en-US" sz="1400" dirty="0" smtClean="0">
                <a:latin typeface="Gill Sans MT Condensed" pitchFamily="34" charset="0"/>
              </a:rPr>
              <a:t>Repetition</a:t>
            </a:r>
          </a:p>
          <a:p>
            <a:r>
              <a:rPr lang="en-US" sz="1400" dirty="0" smtClean="0">
                <a:latin typeface="Gill Sans MT Condensed" pitchFamily="34" charset="0"/>
              </a:rPr>
              <a:t>Repetition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 you spot the propaganda techniques used in these commercials?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en-US" u="sng" dirty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www.youtube.com/watch?v=79tMMFja-Fw</a:t>
            </a:r>
            <a:endParaRPr lang="en-US" u="sng" dirty="0" smtClean="0"/>
          </a:p>
          <a:p>
            <a:r>
              <a:rPr lang="en-US" u="sng" dirty="0">
                <a:hlinkClick r:id="rId3"/>
              </a:rPr>
              <a:t>http://</a:t>
            </a:r>
            <a:r>
              <a:rPr lang="en-US" u="sng" dirty="0" smtClean="0">
                <a:hlinkClick r:id="rId3"/>
              </a:rPr>
              <a:t>www.youtube.com/watch?v=xl0x3LlWIig</a:t>
            </a:r>
            <a:endParaRPr lang="en-US" u="sng" dirty="0" smtClean="0"/>
          </a:p>
          <a:p>
            <a:r>
              <a:rPr lang="en-US" u="sng" dirty="0">
                <a:hlinkClick r:id="rId4"/>
              </a:rPr>
              <a:t>http://</a:t>
            </a:r>
            <a:r>
              <a:rPr lang="en-US" u="sng" dirty="0" smtClean="0">
                <a:hlinkClick r:id="rId4"/>
              </a:rPr>
              <a:t>www.youtube.com/watch?v=P82iJ8G8qhw</a:t>
            </a:r>
            <a:endParaRPr lang="en-US" u="sng" dirty="0" smtClean="0"/>
          </a:p>
          <a:p>
            <a:r>
              <a:rPr lang="en-US" u="sng" dirty="0">
                <a:hlinkClick r:id="rId5"/>
              </a:rPr>
              <a:t>http://</a:t>
            </a:r>
            <a:r>
              <a:rPr lang="en-US" u="sng" dirty="0" smtClean="0">
                <a:hlinkClick r:id="rId5"/>
              </a:rPr>
              <a:t>www.youtube.com/watch?v=MDUQW8LUMs8</a:t>
            </a:r>
            <a:endParaRPr lang="en-US" u="sng" dirty="0" smtClean="0"/>
          </a:p>
          <a:p>
            <a:r>
              <a:rPr lang="en-US" u="sng" dirty="0">
                <a:hlinkClick r:id="rId6"/>
              </a:rPr>
              <a:t>http://</a:t>
            </a:r>
            <a:r>
              <a:rPr lang="en-US" u="sng" dirty="0" smtClean="0">
                <a:hlinkClick r:id="rId6"/>
              </a:rPr>
              <a:t>www.youtube.com/watch?v=jhOqikF9cic</a:t>
            </a:r>
            <a:endParaRPr lang="en-US" u="sng" dirty="0" smtClean="0"/>
          </a:p>
          <a:p>
            <a:r>
              <a:rPr lang="en-US" u="sng" dirty="0">
                <a:hlinkClick r:id="rId7"/>
              </a:rPr>
              <a:t>http://</a:t>
            </a:r>
            <a:r>
              <a:rPr lang="en-US" u="sng" dirty="0" smtClean="0">
                <a:hlinkClick r:id="rId7"/>
              </a:rPr>
              <a:t>www.progressive.com/commercials/progressive-commercials.aspx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your task...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one minute commercial that informs the audience about your group’s poet and persuades them to vote for him/her as the most influential poet of the 20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pPr lvl="1"/>
            <a:r>
              <a:rPr lang="en-US" dirty="0" smtClean="0"/>
              <a:t>Things to remember:</a:t>
            </a:r>
          </a:p>
          <a:p>
            <a:pPr lvl="2"/>
            <a:r>
              <a:rPr lang="en-US" dirty="0" smtClean="0"/>
              <a:t>Focus on your argument (based on the truth)</a:t>
            </a:r>
          </a:p>
          <a:p>
            <a:pPr lvl="2"/>
            <a:r>
              <a:rPr lang="en-US" dirty="0" smtClean="0"/>
              <a:t>Be persuasive</a:t>
            </a:r>
          </a:p>
          <a:p>
            <a:pPr lvl="2"/>
            <a:r>
              <a:rPr lang="en-US" dirty="0" smtClean="0"/>
              <a:t>Yes, you will be biased, but you cannot give false evidence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303</Words>
  <Application>Microsoft Office PowerPoint</Application>
  <PresentationFormat>On-screen Show (4:3)</PresentationFormat>
  <Paragraphs>55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Commercials, propaganda, and persuasion</vt:lpstr>
      <vt:lpstr>Finish these jingles...</vt:lpstr>
      <vt:lpstr>Types of advertisements</vt:lpstr>
      <vt:lpstr>What is the purpose of ads?</vt:lpstr>
      <vt:lpstr>How are they effective?</vt:lpstr>
      <vt:lpstr>Slide 6</vt:lpstr>
      <vt:lpstr>Propaganda Techniques</vt:lpstr>
      <vt:lpstr>Can you spot the propaganda techniques used in these commercials?</vt:lpstr>
      <vt:lpstr>Consider your task...</vt:lpstr>
      <vt:lpstr>Consider your target audience...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Commercials, propaganda, and persuasion</dc:title>
  <dc:creator> </dc:creator>
  <cp:lastModifiedBy> </cp:lastModifiedBy>
  <cp:revision>13</cp:revision>
  <dcterms:created xsi:type="dcterms:W3CDTF">2009-03-12T01:37:14Z</dcterms:created>
  <dcterms:modified xsi:type="dcterms:W3CDTF">2009-03-12T03:41:09Z</dcterms:modified>
</cp:coreProperties>
</file>